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82F46-284F-4209-B265-39B88FDC1C8C}" type="datetimeFigureOut">
              <a:rPr lang="zh-CN" altLang="en-US" smtClean="0"/>
              <a:t>2025/4/18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54EB9-4B0D-4665-98FC-57915CB18A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272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D9FEE-60D2-4A8E-8D8E-6E095DCD644A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635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948547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9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 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014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 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199" y="125788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2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7544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z="1900">
                <a:solidFill>
                  <a:prstClr val="black"/>
                </a:solidFill>
              </a:rPr>
              <a:pPr/>
              <a:t>2025/4/18</a:t>
            </a:fld>
            <a:endParaRPr lang="zh-CN" altLang="en-US" sz="190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 sz="190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 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42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199" y="125788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059872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448800" y="6569075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 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9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接连接符 9"/>
          <p:cNvCxnSpPr/>
          <p:nvPr userDrawn="1"/>
        </p:nvCxnSpPr>
        <p:spPr>
          <a:xfrm>
            <a:off x="222963" y="6334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 userDrawn="1"/>
        </p:nvSpPr>
        <p:spPr>
          <a:xfrm>
            <a:off x="0" y="6423593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世界领先技术体系   扎实厚道创新体验</a:t>
            </a: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222963" y="6633659"/>
            <a:ext cx="3240000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8731519" y="6633659"/>
            <a:ext cx="3240000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44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24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19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2.xml"/><Relationship Id="rId7" Type="http://schemas.openxmlformats.org/officeDocument/2006/relationships/package" Target="../embeddings/Microsoft_Excel____1.xlsx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NUL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9" y="1589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think-cell 幻灯片" r:id="rId5" imgW="421" imgH="423" progId="TCLayout.ActiveDocument.1">
                  <p:embed/>
                </p:oleObj>
              </mc:Choice>
              <mc:Fallback>
                <p:oleObj name="think-cell 幻灯片" r:id="rId5" imgW="421" imgH="42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接连接符 8"/>
          <p:cNvCxnSpPr/>
          <p:nvPr/>
        </p:nvCxnSpPr>
        <p:spPr>
          <a:xfrm>
            <a:off x="6076791" y="2124878"/>
            <a:ext cx="0" cy="442775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  <a:effectLst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6248610" y="3357087"/>
            <a:ext cx="56476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defRPr/>
            </a:pPr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 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高校合作团队介绍</a:t>
            </a:r>
            <a:endParaRPr lang="en-US" altLang="zh-CN" sz="1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589" indent="-144139" fontAlgn="t">
              <a:buFont typeface="Arial" panose="020B0604020202020204" pitchFamily="34" charset="0"/>
              <a:buChar char="•"/>
              <a:defRPr/>
            </a:pPr>
            <a:r>
              <a:rPr lang="zh-CN" altLang="en-US" sz="14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（合作单位、负责人简介，课题组相关科技奖等成果介绍）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t">
              <a:defRPr/>
            </a:pPr>
            <a:endParaRPr lang="en-US" altLang="zh-CN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t">
              <a:defRPr/>
            </a:pPr>
            <a:endParaRPr lang="zh-CN" altLang="en-US" sz="1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83746" y="2061507"/>
            <a:ext cx="5807038" cy="718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0">
              <a:lnSpc>
                <a:spcPts val="2000"/>
              </a:lnSpc>
            </a:pPr>
            <a:r>
              <a:rPr lang="en-US" altLang="zh-CN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1. </a:t>
            </a:r>
            <a:r>
              <a:rPr lang="zh-CN" altLang="en-US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研究背景意义</a:t>
            </a:r>
            <a:endParaRPr lang="en-US" altLang="zh-CN" sz="1200" b="1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（在技术调研的基础上指出项目来源，分析行业技术现状、技术发展战略和技术的发展方向，给本课题研究的技术定位。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)</a:t>
            </a:r>
          </a:p>
        </p:txBody>
      </p:sp>
      <p:sp>
        <p:nvSpPr>
          <p:cNvPr id="59" name="矩形 58"/>
          <p:cNvSpPr/>
          <p:nvPr/>
        </p:nvSpPr>
        <p:spPr>
          <a:xfrm>
            <a:off x="83746" y="3325401"/>
            <a:ext cx="5807038" cy="127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0">
              <a:lnSpc>
                <a:spcPts val="2000"/>
              </a:lnSpc>
            </a:pPr>
            <a:r>
              <a:rPr lang="en-US" altLang="zh-CN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2. </a:t>
            </a:r>
            <a:r>
              <a:rPr lang="zh-CN" altLang="en-US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研究内容及技术指标 </a:t>
            </a:r>
            <a:r>
              <a:rPr lang="zh-CN" altLang="en-US" sz="1200" b="1" kern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（对比行业最佳）</a:t>
            </a:r>
            <a:endParaRPr lang="en-US" altLang="zh-CN" sz="1200" b="1" kern="1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A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、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研究内容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a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；技术指标；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B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、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研究内容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b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；技术指标；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C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、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研究内容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c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；技术指标；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buFont typeface="Arial" panose="020B0604020202020204" pitchFamily="34" charset="0"/>
              <a:buChar char="•"/>
            </a:pP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（主要研究内容与指标尽量一一对应，有所交付，技术指标要有竞争力与挑战性，设置科学</a:t>
            </a: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)</a:t>
            </a:r>
          </a:p>
        </p:txBody>
      </p:sp>
      <p:sp>
        <p:nvSpPr>
          <p:cNvPr id="60" name="矩形 59"/>
          <p:cNvSpPr/>
          <p:nvPr/>
        </p:nvSpPr>
        <p:spPr>
          <a:xfrm>
            <a:off x="83746" y="5358738"/>
            <a:ext cx="5807038" cy="902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0">
              <a:lnSpc>
                <a:spcPts val="2000"/>
              </a:lnSpc>
            </a:pPr>
            <a:r>
              <a:rPr lang="en-US" altLang="zh-CN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3. </a:t>
            </a:r>
            <a:r>
              <a:rPr lang="zh-CN" altLang="en-US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主要创新点、应用场景及价值</a:t>
            </a:r>
            <a:endParaRPr lang="en-US" altLang="zh-CN" sz="1200" b="1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buFont typeface="Arial" panose="020B0604020202020204" pitchFamily="34" charset="0"/>
              <a:buChar char="•"/>
              <a:defRPr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1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）主要创新点，原创性以及领先性；</a:t>
            </a:r>
            <a:endParaRPr lang="en-US" altLang="zh-CN" sz="1200" kern="13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buFont typeface="Arial" panose="020B0604020202020204" pitchFamily="34" charset="0"/>
              <a:buChar char="•"/>
              <a:defRPr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2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）主要应用场景、痛点以及可拓展的场景；</a:t>
            </a:r>
          </a:p>
          <a:p>
            <a:pPr marL="228589" indent="-144139"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3</a:t>
            </a: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）潜在经济效益、性能提升或者其它价值。</a:t>
            </a:r>
          </a:p>
        </p:txBody>
      </p:sp>
      <p:sp>
        <p:nvSpPr>
          <p:cNvPr id="15" name="矩形 14"/>
          <p:cNvSpPr/>
          <p:nvPr/>
        </p:nvSpPr>
        <p:spPr>
          <a:xfrm>
            <a:off x="6248609" y="2124878"/>
            <a:ext cx="5647643" cy="533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450">
              <a:lnSpc>
                <a:spcPts val="2000"/>
              </a:lnSpc>
            </a:pPr>
            <a:r>
              <a:rPr lang="en-US" altLang="zh-CN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4. </a:t>
            </a:r>
            <a:r>
              <a:rPr lang="zh-CN" altLang="en-US" sz="1200" b="1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项目交付 和 </a:t>
            </a:r>
            <a:r>
              <a:rPr lang="zh-CN" altLang="en-US" sz="1200" b="1" kern="13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交付标准</a:t>
            </a:r>
            <a:endParaRPr lang="en-US" altLang="zh-CN" sz="1200" b="1" kern="1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589" indent="-144139">
              <a:buFont typeface="Arial" panose="020B0604020202020204" pitchFamily="34" charset="0"/>
              <a:buChar char="•"/>
            </a:pPr>
            <a:r>
              <a:rPr lang="en-US" altLang="zh-CN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……</a:t>
            </a:r>
          </a:p>
        </p:txBody>
      </p:sp>
      <p:sp>
        <p:nvSpPr>
          <p:cNvPr id="10" name="矩形 9"/>
          <p:cNvSpPr/>
          <p:nvPr/>
        </p:nvSpPr>
        <p:spPr>
          <a:xfrm>
            <a:off x="6248610" y="5358738"/>
            <a:ext cx="56476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主要论文与专利</a:t>
            </a:r>
            <a:endParaRPr lang="en-US" altLang="zh-CN" sz="1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28589" indent="-144139">
              <a:buFont typeface="Arial" panose="020B0604020202020204" pitchFamily="34" charset="0"/>
              <a:buChar char="•"/>
            </a:pPr>
            <a:r>
              <a:rPr lang="zh-CN" altLang="en-US" sz="1200" kern="13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（可插入论文、专利附件于本页，用于项目支撑材料）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="" id="{770801D3-A5B5-41AF-84D7-3581133BE49D}"/>
              </a:ext>
            </a:extLst>
          </p:cNvPr>
          <p:cNvSpPr txBox="1"/>
          <p:nvPr/>
        </p:nvSpPr>
        <p:spPr>
          <a:xfrm>
            <a:off x="239945" y="218496"/>
            <a:ext cx="5766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783"/>
            <a:r>
              <a:rPr lang="zh-CN" altLang="en-US" sz="2000" b="1" spc="225" dirty="0" smtClean="0">
                <a:solidFill>
                  <a:srgbClr val="17375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星火项目：</a:t>
            </a:r>
            <a:endParaRPr lang="zh-CN" altLang="en-US" sz="2000" b="1" spc="225" dirty="0">
              <a:solidFill>
                <a:srgbClr val="17375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495829"/>
              </p:ext>
            </p:extLst>
          </p:nvPr>
        </p:nvGraphicFramePr>
        <p:xfrm>
          <a:off x="248024" y="655615"/>
          <a:ext cx="11703656" cy="1266709"/>
        </p:xfrm>
        <a:graphic>
          <a:graphicData uri="http://schemas.openxmlformats.org/drawingml/2006/table">
            <a:tbl>
              <a:tblPr/>
              <a:tblGrid>
                <a:gridCol w="1263905"/>
                <a:gridCol w="2426328"/>
                <a:gridCol w="900556"/>
                <a:gridCol w="547999"/>
                <a:gridCol w="172016"/>
                <a:gridCol w="1013988"/>
                <a:gridCol w="579423"/>
                <a:gridCol w="1005106"/>
                <a:gridCol w="859906"/>
                <a:gridCol w="404872"/>
                <a:gridCol w="708705"/>
                <a:gridCol w="1820852"/>
              </a:tblGrid>
              <a:tr h="340266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项目名</a:t>
                      </a:r>
                      <a:r>
                        <a:rPr lang="zh-CN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称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zh-CN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项目类型</a:t>
                      </a:r>
                      <a:endParaRPr lang="zh-CN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□创新型 □基础研究型 □应用型</a:t>
                      </a:r>
                      <a:endParaRPr lang="zh-CN" altLang="en-US" sz="12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合作高校</a:t>
                      </a:r>
                      <a:r>
                        <a:rPr lang="en-US" altLang="zh-CN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机构</a:t>
                      </a:r>
                      <a:endParaRPr lang="zh-CN" altLang="zh-CN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397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联系方式</a:t>
                      </a:r>
                      <a:endParaRPr lang="zh-CN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姓名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电话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邮箱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院系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911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项目周期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个月 □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个月 □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个月</a:t>
                      </a:r>
                      <a:endParaRPr lang="en-US" altLang="zh-CN" sz="12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项目预算</a:t>
                      </a: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200" b="0" i="0" u="none" strike="noStrik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 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5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 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10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 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15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 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□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20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</a:t>
                      </a:r>
                      <a:endParaRPr lang="zh-CN" altLang="en-US" sz="1200" b="0" i="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b="0" i="0" u="none" strike="noStrike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潜在应用车型</a:t>
                      </a:r>
                      <a:endParaRPr lang="zh-CN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（实验室主任评估）</a:t>
                      </a:r>
                      <a:endParaRPr lang="zh-CN" altLang="en-US" sz="1200" b="0" i="0" u="none" strike="noStrike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300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承接实验室</a:t>
                      </a:r>
                      <a:endParaRPr lang="zh-CN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奇瑞填写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实验室主任</a:t>
                      </a:r>
                      <a:endParaRPr lang="en-US" altLang="zh-CN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奇瑞填写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会签：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（最终上会通过后需实验室主任等相关人签字）</a:t>
                      </a:r>
                      <a:endParaRPr lang="zh-CN" altLang="en-US" sz="1200" b="0" i="0" u="none" strike="noStrike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06250"/>
              </p:ext>
            </p:extLst>
          </p:nvPr>
        </p:nvGraphicFramePr>
        <p:xfrm>
          <a:off x="8440750" y="114749"/>
          <a:ext cx="914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工作表" showAsIcon="1" r:id="rId7" imgW="914400" imgH="787320" progId="Excel.Sheet.12">
                  <p:embed/>
                </p:oleObj>
              </mc:Choice>
              <mc:Fallback>
                <p:oleObj name="工作表" showAsIcon="1" r:id="rId7" imgW="914400" imgH="7873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440750" y="114749"/>
                        <a:ext cx="914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726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主题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none" lIns="36000" tIns="36000" rIns="36000" bIns="36000" rtlCol="0" anchor="t" anchorCtr="0">
        <a:noAutofit/>
      </a:bodyPr>
      <a:lstStyle>
        <a:defPPr algn="ctr" defTabSz="914400">
          <a:lnSpc>
            <a:spcPct val="150000"/>
          </a:lnSpc>
          <a:spcBef>
            <a:spcPct val="0"/>
          </a:spcBef>
          <a:defRPr sz="2400" b="1" dirty="0" smtClean="0">
            <a:solidFill>
              <a:prstClr val="black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467</Words>
  <Application>Microsoft Office PowerPoint</Application>
  <PresentationFormat>宽屏</PresentationFormat>
  <Paragraphs>40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华文行楷</vt:lpstr>
      <vt:lpstr>宋体</vt:lpstr>
      <vt:lpstr>微软雅黑</vt:lpstr>
      <vt:lpstr>Arial</vt:lpstr>
      <vt:lpstr>Calibri</vt:lpstr>
      <vt:lpstr>Wingdings</vt:lpstr>
      <vt:lpstr>1_Office 主题</vt:lpstr>
      <vt:lpstr>think-cell 幻灯片</vt:lpstr>
      <vt:lpstr>Microsoft Excel 工作表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焦方方 Fangfang Jiao （研发总院 AERI）</dc:creator>
  <cp:lastModifiedBy>修改人编号：YG-210834,姓名：朱守成</cp:lastModifiedBy>
  <cp:revision>20</cp:revision>
  <dcterms:created xsi:type="dcterms:W3CDTF">2025-02-24T10:32:27Z</dcterms:created>
  <dcterms:modified xsi:type="dcterms:W3CDTF">2025-04-18T03:00:42Z</dcterms:modified>
</cp:coreProperties>
</file>